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72" r:id="rId4"/>
    <p:sldId id="273" r:id="rId5"/>
    <p:sldId id="274" r:id="rId6"/>
    <p:sldId id="275" r:id="rId7"/>
    <p:sldId id="276" r:id="rId8"/>
    <p:sldId id="285" r:id="rId9"/>
    <p:sldId id="283" r:id="rId10"/>
    <p:sldId id="281" r:id="rId11"/>
    <p:sldId id="282" r:id="rId12"/>
    <p:sldId id="277" r:id="rId13"/>
    <p:sldId id="286" r:id="rId14"/>
    <p:sldId id="279" r:id="rId15"/>
    <p:sldId id="271" r:id="rId16"/>
  </p:sldIdLst>
  <p:sldSz cx="9144000" cy="5143500" type="screen16x9"/>
  <p:notesSz cx="6858000" cy="9144000"/>
  <p:embeddedFontLst>
    <p:embeddedFont>
      <p:font typeface="Georgia" panose="02040502050405020303" pitchFamily="18" charset="0"/>
      <p:regular r:id="rId18"/>
      <p:bold r:id="rId19"/>
      <p:italic r:id="rId20"/>
      <p:boldItalic r:id="rId21"/>
    </p:embeddedFont>
    <p:embeddedFont>
      <p:font typeface="Montserrat" panose="000005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93" autoAdjust="0"/>
    <p:restoredTop sz="94660"/>
  </p:normalViewPr>
  <p:slideViewPr>
    <p:cSldViewPr snapToGrid="0">
      <p:cViewPr varScale="1">
        <p:scale>
          <a:sx n="107" d="100"/>
          <a:sy n="107" d="100"/>
        </p:scale>
        <p:origin x="413" y="7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10.png>
</file>

<file path=ppt/media/image11.png>
</file>

<file path=ppt/media/image2.sv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607d05b962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607d05b962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607d05b962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607d05b962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607d05b962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607d05b962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607d05b962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607d05b962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607d05b962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607d05b962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607d05b962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607d05b962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607d05b962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607d05b962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607d05b962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607d05b962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607d05b962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607d05b962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607d05b962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607d05b962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607d05b962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607d05b962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3070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3">
            <a:lum/>
            <a:extLst>
              <a:ext uri="{96DAC541-7B7A-43D3-8B79-37D633B846F1}">
                <asvg:svgBlip xmlns:asvg="http://schemas.microsoft.com/office/drawing/2016/SVG/main" r:embed="rId14"/>
              </a:ext>
            </a:extLst>
          </a:blip>
          <a:srcRect/>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4.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3" name="Graphic 2">
            <a:extLst>
              <a:ext uri="{FF2B5EF4-FFF2-40B4-BE49-F238E27FC236}">
                <a16:creationId xmlns:a16="http://schemas.microsoft.com/office/drawing/2014/main" id="{D499331E-8D2C-7C9E-0EF9-0C47F0E3177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129540"/>
            <a:ext cx="9144000" cy="5143500"/>
          </a:xfrm>
          <a:prstGeom prst="rect">
            <a:avLst/>
          </a:prstGeom>
        </p:spPr>
      </p:pic>
      <p:sp>
        <p:nvSpPr>
          <p:cNvPr id="55" name="Google Shape;55;p13"/>
          <p:cNvSpPr txBox="1"/>
          <p:nvPr/>
        </p:nvSpPr>
        <p:spPr>
          <a:xfrm>
            <a:off x="0" y="786230"/>
            <a:ext cx="9144000" cy="42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dirty="0">
                <a:solidFill>
                  <a:schemeClr val="tx1"/>
                </a:solidFill>
                <a:latin typeface="Times New Roman" panose="02020603050405020304" pitchFamily="18" charset="0"/>
                <a:cs typeface="Times New Roman" panose="02020603050405020304" pitchFamily="18" charset="0"/>
              </a:rPr>
              <a:t> IEEE B-HTC 2023                      </a:t>
            </a:r>
            <a:r>
              <a:rPr lang="en" sz="2400" dirty="0">
                <a:solidFill>
                  <a:schemeClr val="tx1"/>
                </a:solidFill>
                <a:latin typeface="Times New Roman" panose="02020603050405020304" pitchFamily="18" charset="0"/>
                <a:cs typeface="Times New Roman" panose="02020603050405020304" pitchFamily="18" charset="0"/>
              </a:rPr>
              <a:t> </a:t>
            </a:r>
            <a:endParaRPr sz="2400" dirty="0">
              <a:solidFill>
                <a:schemeClr val="tx1"/>
              </a:solidFill>
              <a:latin typeface="Times New Roman" panose="02020603050405020304" pitchFamily="18" charset="0"/>
              <a:cs typeface="Times New Roman" panose="02020603050405020304" pitchFamily="18" charset="0"/>
            </a:endParaRPr>
          </a:p>
        </p:txBody>
      </p:sp>
      <p:sp>
        <p:nvSpPr>
          <p:cNvPr id="56" name="Google Shape;56;p13"/>
          <p:cNvSpPr txBox="1"/>
          <p:nvPr/>
        </p:nvSpPr>
        <p:spPr>
          <a:xfrm>
            <a:off x="-60960" y="1770534"/>
            <a:ext cx="9144000" cy="861744"/>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200" b="1" dirty="0">
                <a:solidFill>
                  <a:schemeClr val="tx1"/>
                </a:solidFill>
                <a:latin typeface="Times New Roman" panose="02020603050405020304" pitchFamily="18" charset="0"/>
                <a:cs typeface="Times New Roman" panose="02020603050405020304" pitchFamily="18" charset="0"/>
              </a:rPr>
              <a:t>“Mobile Air Pollution Monitoring &amp; Vehicle Tracking” for Metropolitan Ares Using Internet of Things and </a:t>
            </a:r>
            <a:r>
              <a:rPr lang="en-US" sz="2200" b="1" dirty="0" err="1">
                <a:solidFill>
                  <a:schemeClr val="tx1"/>
                </a:solidFill>
                <a:latin typeface="Times New Roman" panose="02020603050405020304" pitchFamily="18" charset="0"/>
                <a:cs typeface="Times New Roman" panose="02020603050405020304" pitchFamily="18" charset="0"/>
              </a:rPr>
              <a:t>ThingSpeak</a:t>
            </a:r>
            <a:r>
              <a:rPr lang="en-US" sz="2200" b="1" dirty="0">
                <a:solidFill>
                  <a:schemeClr val="tx1"/>
                </a:solidFill>
                <a:latin typeface="Times New Roman" panose="02020603050405020304" pitchFamily="18" charset="0"/>
                <a:cs typeface="Times New Roman" panose="02020603050405020304" pitchFamily="18" charset="0"/>
              </a:rPr>
              <a:t> Cloud</a:t>
            </a:r>
            <a:endParaRPr sz="2200" b="1" dirty="0">
              <a:solidFill>
                <a:schemeClr val="tx1"/>
              </a:solidFill>
              <a:latin typeface="Times New Roman" panose="02020603050405020304" pitchFamily="18" charset="0"/>
              <a:cs typeface="Times New Roman" panose="02020603050405020304" pitchFamily="18" charset="0"/>
            </a:endParaRPr>
          </a:p>
        </p:txBody>
      </p:sp>
      <p:sp>
        <p:nvSpPr>
          <p:cNvPr id="4" name="Google Shape;59;p13">
            <a:extLst>
              <a:ext uri="{FF2B5EF4-FFF2-40B4-BE49-F238E27FC236}">
                <a16:creationId xmlns:a16="http://schemas.microsoft.com/office/drawing/2014/main" id="{A4C95257-AAAE-5F0C-4430-B557F14C8F2A}"/>
              </a:ext>
            </a:extLst>
          </p:cNvPr>
          <p:cNvSpPr txBox="1"/>
          <p:nvPr/>
        </p:nvSpPr>
        <p:spPr>
          <a:xfrm>
            <a:off x="4242159" y="2632278"/>
            <a:ext cx="3239700" cy="430857"/>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600" i="1" dirty="0">
              <a:solidFill>
                <a:schemeClr val="tx1"/>
              </a:solidFill>
              <a:latin typeface="Times New Roman" panose="02020603050405020304" pitchFamily="18" charset="0"/>
              <a:cs typeface="Times New Roman" panose="02020603050405020304" pitchFamily="18" charset="0"/>
            </a:endParaRPr>
          </a:p>
        </p:txBody>
      </p:sp>
      <p:graphicFrame>
        <p:nvGraphicFramePr>
          <p:cNvPr id="5" name="Table 5">
            <a:extLst>
              <a:ext uri="{FF2B5EF4-FFF2-40B4-BE49-F238E27FC236}">
                <a16:creationId xmlns:a16="http://schemas.microsoft.com/office/drawing/2014/main" id="{4D5ED2A8-8B08-5D8D-5262-4EE5128D200A}"/>
              </a:ext>
            </a:extLst>
          </p:cNvPr>
          <p:cNvGraphicFramePr>
            <a:graphicFrameLocks noGrp="1"/>
          </p:cNvGraphicFramePr>
          <p:nvPr>
            <p:extLst>
              <p:ext uri="{D42A27DB-BD31-4B8C-83A1-F6EECF244321}">
                <p14:modId xmlns:p14="http://schemas.microsoft.com/office/powerpoint/2010/main" val="3770939776"/>
              </p:ext>
            </p:extLst>
          </p:nvPr>
        </p:nvGraphicFramePr>
        <p:xfrm>
          <a:off x="1734502" y="2571750"/>
          <a:ext cx="6096000" cy="1371600"/>
        </p:xfrm>
        <a:graphic>
          <a:graphicData uri="http://schemas.openxmlformats.org/drawingml/2006/table">
            <a:tbl>
              <a:tblPr firstRow="1" bandRow="1">
                <a:tableStyleId>{2D5ABB26-0587-4C30-8999-92F81FD0307C}</a:tableStyleId>
              </a:tblPr>
              <a:tblGrid>
                <a:gridCol w="3048000">
                  <a:extLst>
                    <a:ext uri="{9D8B030D-6E8A-4147-A177-3AD203B41FA5}">
                      <a16:colId xmlns:a16="http://schemas.microsoft.com/office/drawing/2014/main" val="96554924"/>
                    </a:ext>
                  </a:extLst>
                </a:gridCol>
                <a:gridCol w="3048000">
                  <a:extLst>
                    <a:ext uri="{9D8B030D-6E8A-4147-A177-3AD203B41FA5}">
                      <a16:colId xmlns:a16="http://schemas.microsoft.com/office/drawing/2014/main" val="3470584207"/>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b="1" i="1" dirty="0">
                          <a:solidFill>
                            <a:schemeClr val="tx1"/>
                          </a:solidFill>
                          <a:latin typeface="Times New Roman" panose="02020603050405020304" pitchFamily="18" charset="0"/>
                          <a:cs typeface="Times New Roman" panose="02020603050405020304" pitchFamily="18" charset="0"/>
                        </a:rPr>
                        <a:t>R Deepak Reddy</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pt-BR" sz="1400" b="1" i="1" dirty="0">
                          <a:solidFill>
                            <a:schemeClr val="tx1"/>
                          </a:solidFill>
                          <a:latin typeface="Times New Roman" panose="02020603050405020304" pitchFamily="18" charset="0"/>
                          <a:cs typeface="Times New Roman" panose="02020603050405020304" pitchFamily="18" charset="0"/>
                        </a:rPr>
                        <a:t>N V V Ramana Reddy</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b="1" i="1" dirty="0">
                          <a:solidFill>
                            <a:schemeClr val="tx1"/>
                          </a:solidFill>
                          <a:latin typeface="Times New Roman" panose="02020603050405020304" pitchFamily="18" charset="0"/>
                          <a:cs typeface="Times New Roman" panose="02020603050405020304" pitchFamily="18" charset="0"/>
                        </a:rPr>
                        <a:t>K Manohar Reddy</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b="1" i="1" dirty="0">
                          <a:solidFill>
                            <a:schemeClr val="tx1"/>
                          </a:solidFill>
                          <a:latin typeface="Times New Roman" panose="02020603050405020304" pitchFamily="18" charset="0"/>
                          <a:cs typeface="Times New Roman" panose="02020603050405020304" pitchFamily="18" charset="0"/>
                        </a:rPr>
                        <a:t>P Sai </a:t>
                      </a:r>
                      <a:r>
                        <a:rPr lang="en-IN" sz="1400" b="1" i="1" dirty="0" err="1">
                          <a:solidFill>
                            <a:schemeClr val="tx1"/>
                          </a:solidFill>
                          <a:latin typeface="Times New Roman" panose="02020603050405020304" pitchFamily="18" charset="0"/>
                          <a:cs typeface="Times New Roman" panose="02020603050405020304" pitchFamily="18" charset="0"/>
                        </a:rPr>
                        <a:t>Karthika</a:t>
                      </a:r>
                      <a:endParaRPr lang="en-IN" sz="1400" b="1" i="1"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b="1" i="1" dirty="0">
                          <a:solidFill>
                            <a:schemeClr val="tx1"/>
                          </a:solidFill>
                          <a:latin typeface="Times New Roman" panose="02020603050405020304" pitchFamily="18" charset="0"/>
                          <a:cs typeface="Times New Roman" panose="02020603050405020304" pitchFamily="18" charset="0"/>
                        </a:rPr>
                        <a:t>Vijaya Bhasker Reddy</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IN" sz="1400" b="1" i="1" dirty="0">
                        <a:solidFill>
                          <a:schemeClr val="tx1"/>
                        </a:solidFill>
                        <a:latin typeface="Times New Roman" panose="02020603050405020304" pitchFamily="18" charset="0"/>
                        <a:cs typeface="Times New Roman" panose="02020603050405020304" pitchFamily="18" charset="0"/>
                      </a:endParaRPr>
                    </a:p>
                  </a:txBody>
                  <a:tcPr>
                    <a:lnL>
                      <a:noFill/>
                    </a:lnL>
                    <a:lnR>
                      <a:noFill/>
                    </a:lnR>
                    <a:lnT>
                      <a:noFill/>
                    </a:lnT>
                    <a:lnB>
                      <a:noFill/>
                    </a:lnB>
                    <a:lnTlToBr w="12700" cmpd="sng">
                      <a:noFill/>
                      <a:prstDash val="solid"/>
                    </a:lnTlToBr>
                    <a:lnBlToTr w="12700" cmpd="sng">
                      <a:noFill/>
                      <a:prstDash val="solid"/>
                    </a:lnBlToTr>
                  </a:tcPr>
                </a:tc>
                <a:tc>
                  <a:txBody>
                    <a:bodyPr/>
                    <a:lstStyle/>
                    <a:p>
                      <a:r>
                        <a:rPr lang="en-US" dirty="0">
                          <a:solidFill>
                            <a:schemeClr val="tx1"/>
                          </a:solidFill>
                        </a:rPr>
                        <a:t>Electronics and Communication Engineering </a:t>
                      </a:r>
                    </a:p>
                    <a:p>
                      <a:r>
                        <a:rPr lang="en-US" dirty="0">
                          <a:solidFill>
                            <a:schemeClr val="tx1"/>
                          </a:solidFill>
                        </a:rPr>
                        <a:t>KG Reddy College of Engineering &amp; Technology Hyderabad, Telangana, India</a:t>
                      </a:r>
                      <a:endParaRPr lang="en-IN" dirty="0">
                        <a:solidFill>
                          <a:schemeClr val="tx1"/>
                        </a:solidFill>
                      </a:endParaRPr>
                    </a:p>
                  </a:txBody>
                  <a:tcPr>
                    <a:lnL>
                      <a:noFill/>
                    </a:lnL>
                  </a:tcPr>
                </a:tc>
                <a:extLst>
                  <a:ext uri="{0D108BD9-81ED-4DB2-BD59-A6C34878D82A}">
                    <a16:rowId xmlns:a16="http://schemas.microsoft.com/office/drawing/2014/main" val="3205400580"/>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15">
            <a:extLst>
              <a:ext uri="{FF2B5EF4-FFF2-40B4-BE49-F238E27FC236}">
                <a16:creationId xmlns:a16="http://schemas.microsoft.com/office/drawing/2014/main" id="{B161336E-0D67-34B3-EADB-5EA46BE5E74E}"/>
              </a:ext>
            </a:extLst>
          </p:cNvPr>
          <p:cNvSpPr txBox="1"/>
          <p:nvPr/>
        </p:nvSpPr>
        <p:spPr>
          <a:xfrm>
            <a:off x="645152" y="1131609"/>
            <a:ext cx="4946326"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tx1"/>
                </a:solidFill>
                <a:latin typeface="Georgia"/>
                <a:ea typeface="Georgia"/>
                <a:cs typeface="Georgia"/>
                <a:sym typeface="Georgia"/>
              </a:rPr>
              <a:t>Experimental Results</a:t>
            </a:r>
          </a:p>
        </p:txBody>
      </p:sp>
      <p:pic>
        <p:nvPicPr>
          <p:cNvPr id="4" name="Picture 3">
            <a:extLst>
              <a:ext uri="{FF2B5EF4-FFF2-40B4-BE49-F238E27FC236}">
                <a16:creationId xmlns:a16="http://schemas.microsoft.com/office/drawing/2014/main" id="{39EC6911-5088-EB2C-A1CC-583329B3823F}"/>
              </a:ext>
            </a:extLst>
          </p:cNvPr>
          <p:cNvPicPr>
            <a:picLocks noChangeAspect="1"/>
          </p:cNvPicPr>
          <p:nvPr/>
        </p:nvPicPr>
        <p:blipFill rotWithShape="1">
          <a:blip r:embed="rId2"/>
          <a:srcRect b="6378"/>
          <a:stretch/>
        </p:blipFill>
        <p:spPr>
          <a:xfrm>
            <a:off x="1450182" y="1700965"/>
            <a:ext cx="6007893" cy="3163929"/>
          </a:xfrm>
          <a:prstGeom prst="rect">
            <a:avLst/>
          </a:prstGeom>
        </p:spPr>
      </p:pic>
    </p:spTree>
    <p:extLst>
      <p:ext uri="{BB962C8B-B14F-4D97-AF65-F5344CB8AC3E}">
        <p14:creationId xmlns:p14="http://schemas.microsoft.com/office/powerpoint/2010/main" val="3223218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15">
            <a:extLst>
              <a:ext uri="{FF2B5EF4-FFF2-40B4-BE49-F238E27FC236}">
                <a16:creationId xmlns:a16="http://schemas.microsoft.com/office/drawing/2014/main" id="{CC98D191-604E-E532-FAD3-3AEACFC263C5}"/>
              </a:ext>
            </a:extLst>
          </p:cNvPr>
          <p:cNvSpPr txBox="1"/>
          <p:nvPr/>
        </p:nvSpPr>
        <p:spPr>
          <a:xfrm>
            <a:off x="645152" y="1131609"/>
            <a:ext cx="4946326"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tx1"/>
                </a:solidFill>
                <a:latin typeface="Georgia"/>
                <a:ea typeface="Georgia"/>
                <a:cs typeface="Georgia"/>
                <a:sym typeface="Georgia"/>
              </a:rPr>
              <a:t>Experimental Results</a:t>
            </a:r>
          </a:p>
        </p:txBody>
      </p:sp>
      <p:pic>
        <p:nvPicPr>
          <p:cNvPr id="8" name="Picture 7">
            <a:extLst>
              <a:ext uri="{FF2B5EF4-FFF2-40B4-BE49-F238E27FC236}">
                <a16:creationId xmlns:a16="http://schemas.microsoft.com/office/drawing/2014/main" id="{7E1C242E-89FB-A472-0FF4-914DA14DADE5}"/>
              </a:ext>
            </a:extLst>
          </p:cNvPr>
          <p:cNvPicPr>
            <a:picLocks noChangeAspect="1"/>
          </p:cNvPicPr>
          <p:nvPr/>
        </p:nvPicPr>
        <p:blipFill rotWithShape="1">
          <a:blip r:embed="rId2"/>
          <a:srcRect l="923" r="18537" b="46307"/>
          <a:stretch/>
        </p:blipFill>
        <p:spPr>
          <a:xfrm>
            <a:off x="192880" y="1700965"/>
            <a:ext cx="3600450" cy="1350170"/>
          </a:xfrm>
          <a:prstGeom prst="rect">
            <a:avLst/>
          </a:prstGeom>
        </p:spPr>
      </p:pic>
      <p:pic>
        <p:nvPicPr>
          <p:cNvPr id="10" name="Picture 9">
            <a:extLst>
              <a:ext uri="{FF2B5EF4-FFF2-40B4-BE49-F238E27FC236}">
                <a16:creationId xmlns:a16="http://schemas.microsoft.com/office/drawing/2014/main" id="{41CD4557-00F5-9B74-AA06-C1505E653D2F}"/>
              </a:ext>
            </a:extLst>
          </p:cNvPr>
          <p:cNvPicPr>
            <a:picLocks noChangeAspect="1"/>
          </p:cNvPicPr>
          <p:nvPr/>
        </p:nvPicPr>
        <p:blipFill rotWithShape="1">
          <a:blip r:embed="rId3"/>
          <a:srcRect t="3610" b="7223"/>
          <a:stretch/>
        </p:blipFill>
        <p:spPr>
          <a:xfrm>
            <a:off x="4136233" y="2500313"/>
            <a:ext cx="4572000" cy="2293143"/>
          </a:xfrm>
          <a:prstGeom prst="rect">
            <a:avLst/>
          </a:prstGeom>
        </p:spPr>
      </p:pic>
    </p:spTree>
    <p:extLst>
      <p:ext uri="{BB962C8B-B14F-4D97-AF65-F5344CB8AC3E}">
        <p14:creationId xmlns:p14="http://schemas.microsoft.com/office/powerpoint/2010/main" val="4029197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5" name="Google Shape;76;p15"/>
          <p:cNvSpPr txBox="1"/>
          <p:nvPr/>
        </p:nvSpPr>
        <p:spPr>
          <a:xfrm>
            <a:off x="645152" y="1131609"/>
            <a:ext cx="3926848"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tx1"/>
                </a:solidFill>
                <a:latin typeface="Georgia"/>
                <a:ea typeface="Georgia"/>
                <a:cs typeface="Georgia"/>
                <a:sym typeface="Georgia"/>
              </a:rPr>
              <a:t>Experimental Results</a:t>
            </a:r>
          </a:p>
        </p:txBody>
      </p:sp>
      <p:pic>
        <p:nvPicPr>
          <p:cNvPr id="3" name="Picture 2">
            <a:extLst>
              <a:ext uri="{FF2B5EF4-FFF2-40B4-BE49-F238E27FC236}">
                <a16:creationId xmlns:a16="http://schemas.microsoft.com/office/drawing/2014/main" id="{C196C2C4-920E-9143-F64A-4423C45E1896}"/>
              </a:ext>
            </a:extLst>
          </p:cNvPr>
          <p:cNvPicPr>
            <a:picLocks noChangeAspect="1"/>
          </p:cNvPicPr>
          <p:nvPr/>
        </p:nvPicPr>
        <p:blipFill rotWithShape="1">
          <a:blip r:embed="rId3"/>
          <a:srcRect t="22511" b="9036"/>
          <a:stretch/>
        </p:blipFill>
        <p:spPr>
          <a:xfrm>
            <a:off x="668346" y="1645244"/>
            <a:ext cx="7830502" cy="316191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4" name="Google Shape;76;p15"/>
          <p:cNvSpPr txBox="1"/>
          <p:nvPr/>
        </p:nvSpPr>
        <p:spPr>
          <a:xfrm>
            <a:off x="662574" y="1137824"/>
            <a:ext cx="4946326" cy="569356"/>
          </a:xfrm>
          <a:prstGeom prst="rect">
            <a:avLst/>
          </a:prstGeom>
          <a:noFill/>
          <a:ln>
            <a:noFill/>
          </a:ln>
        </p:spPr>
        <p:txBody>
          <a:bodyPr spcFirstLastPara="1" wrap="square" lIns="91425" tIns="91425" rIns="91425" bIns="91425" anchor="t" anchorCtr="0">
            <a:spAutoFit/>
          </a:bodyPr>
          <a:lstStyle/>
          <a:p>
            <a:r>
              <a:rPr lang="en-US" sz="2500" b="1" dirty="0">
                <a:solidFill>
                  <a:schemeClr val="tx1"/>
                </a:solidFill>
                <a:latin typeface="Georgia"/>
                <a:ea typeface="Georgia"/>
                <a:cs typeface="Georgia"/>
                <a:sym typeface="Georgia"/>
              </a:rPr>
              <a:t>Conclusion</a:t>
            </a:r>
          </a:p>
        </p:txBody>
      </p:sp>
      <p:sp>
        <p:nvSpPr>
          <p:cNvPr id="3" name="TextBox 2">
            <a:extLst>
              <a:ext uri="{FF2B5EF4-FFF2-40B4-BE49-F238E27FC236}">
                <a16:creationId xmlns:a16="http://schemas.microsoft.com/office/drawing/2014/main" id="{B8C06731-678A-3442-93DC-C12AB20B5EB9}"/>
              </a:ext>
            </a:extLst>
          </p:cNvPr>
          <p:cNvSpPr txBox="1"/>
          <p:nvPr/>
        </p:nvSpPr>
        <p:spPr>
          <a:xfrm>
            <a:off x="938505" y="1757363"/>
            <a:ext cx="7266989" cy="1992661"/>
          </a:xfrm>
          <a:prstGeom prst="rect">
            <a:avLst/>
          </a:prstGeom>
          <a:noFill/>
        </p:spPr>
        <p:txBody>
          <a:bodyPr wrap="square">
            <a:spAutoFit/>
          </a:bodyPr>
          <a:lstStyle/>
          <a:p>
            <a:pPr algn="just">
              <a:lnSpc>
                <a:spcPct val="150000"/>
              </a:lnSpc>
              <a:spcAft>
                <a:spcPts val="100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The </a:t>
            </a:r>
            <a:r>
              <a:rPr lang="en-US" dirty="0">
                <a:latin typeface="Times New Roman" panose="02020603050405020304" pitchFamily="18" charset="0"/>
                <a:ea typeface="Times New Roman" panose="02020603050405020304" pitchFamily="18" charset="0"/>
                <a:cs typeface="Times New Roman" panose="02020603050405020304" pitchFamily="18" charset="0"/>
              </a:rPr>
              <a:t>titled work, </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MOBILE AIR POLLUTION MONITORING AND </a:t>
            </a:r>
            <a:r>
              <a:rPr lang="en-US" b="1" dirty="0">
                <a:latin typeface="Times New Roman" panose="02020603050405020304" pitchFamily="18" charset="0"/>
                <a:ea typeface="Times New Roman" panose="02020603050405020304" pitchFamily="18" charset="0"/>
                <a:cs typeface="Times New Roman" panose="02020603050405020304" pitchFamily="18" charset="0"/>
              </a:rPr>
              <a:t>VEHICLE</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 TRACKING</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is a model for</a:t>
            </a: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 monitoring the</a:t>
            </a:r>
            <a:r>
              <a:rPr lang="en-IN" dirty="0">
                <a:latin typeface="Times New Roman" panose="02020603050405020304" pitchFamily="18" charset="0"/>
                <a:ea typeface="Times New Roman" panose="02020603050405020304" pitchFamily="18" charset="0"/>
                <a:cs typeface="Times New Roman" panose="02020603050405020304" pitchFamily="18" charset="0"/>
              </a:rPr>
              <a:t> level of air pollutants at </a:t>
            </a: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different areas and time intervals, while also identifying the trouble spots </a:t>
            </a:r>
            <a:r>
              <a:rPr lang="en-IN" dirty="0">
                <a:latin typeface="Times New Roman" panose="02020603050405020304" pitchFamily="18" charset="0"/>
                <a:ea typeface="Times New Roman" panose="02020603050405020304" pitchFamily="18" charset="0"/>
                <a:cs typeface="Times New Roman" panose="02020603050405020304" pitchFamily="18" charset="0"/>
              </a:rPr>
              <a:t>by using a GPS receiver and GSM modem. </a:t>
            </a:r>
            <a:r>
              <a:rPr lang="en-US" dirty="0">
                <a:latin typeface="Times New Roman" panose="02020603050405020304" pitchFamily="18" charset="0"/>
                <a:ea typeface="Times New Roman" panose="02020603050405020304" pitchFamily="18" charset="0"/>
                <a:cs typeface="Times New Roman" panose="02020603050405020304" pitchFamily="18" charset="0"/>
              </a:rPr>
              <a:t>Vehicle</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tracking both in case of personal as well as business purpose improves safety and security, communication medium, performance monitoring and increases productivity. So, in the coming years, it is going to play a major role in our day-to-day living.</a:t>
            </a:r>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58086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5" name="Google Shape;76;p15"/>
          <p:cNvSpPr txBox="1"/>
          <p:nvPr/>
        </p:nvSpPr>
        <p:spPr>
          <a:xfrm>
            <a:off x="660684" y="954644"/>
            <a:ext cx="4946326" cy="569356"/>
          </a:xfrm>
          <a:prstGeom prst="rect">
            <a:avLst/>
          </a:prstGeom>
          <a:noFill/>
          <a:ln>
            <a:noFill/>
          </a:ln>
        </p:spPr>
        <p:txBody>
          <a:bodyPr spcFirstLastPara="1" wrap="square" lIns="91425" tIns="91425" rIns="91425" bIns="91425" anchor="t" anchorCtr="0">
            <a:spAutoFit/>
          </a:bodyPr>
          <a:lstStyle/>
          <a:p>
            <a:r>
              <a:rPr lang="en-US" sz="2500" b="1" dirty="0">
                <a:solidFill>
                  <a:schemeClr val="tx1"/>
                </a:solidFill>
                <a:latin typeface="Georgia"/>
                <a:ea typeface="Georgia"/>
                <a:cs typeface="Georgia"/>
                <a:sym typeface="Georgia"/>
              </a:rPr>
              <a:t>References</a:t>
            </a:r>
          </a:p>
        </p:txBody>
      </p:sp>
      <p:sp>
        <p:nvSpPr>
          <p:cNvPr id="2" name="TextBox 1">
            <a:extLst>
              <a:ext uri="{FF2B5EF4-FFF2-40B4-BE49-F238E27FC236}">
                <a16:creationId xmlns:a16="http://schemas.microsoft.com/office/drawing/2014/main" id="{04A663C2-5559-B46F-BFAB-F51940E621E2}"/>
              </a:ext>
            </a:extLst>
          </p:cNvPr>
          <p:cNvSpPr txBox="1"/>
          <p:nvPr/>
        </p:nvSpPr>
        <p:spPr>
          <a:xfrm>
            <a:off x="784860" y="1371600"/>
            <a:ext cx="7833360" cy="3599832"/>
          </a:xfrm>
          <a:prstGeom prst="rect">
            <a:avLst/>
          </a:prstGeom>
          <a:noFill/>
        </p:spPr>
        <p:txBody>
          <a:bodyPr wrap="square" rtlCol="0">
            <a:spAutoFit/>
          </a:bodyPr>
          <a:lstStyle/>
          <a:p>
            <a:pPr>
              <a:lnSpc>
                <a:spcPct val="150000"/>
              </a:lnSpc>
            </a:pPr>
            <a:r>
              <a:rPr lang="en-IN" sz="850" dirty="0">
                <a:solidFill>
                  <a:schemeClr val="tx1"/>
                </a:solidFill>
              </a:rPr>
              <a:t>[1] </a:t>
            </a:r>
            <a:r>
              <a:rPr lang="en-IN" sz="850" dirty="0"/>
              <a:t>P. Das, S. Ghosh, S. Chatterjee and S. De, "A Low-Cost Outdoor Air Pollution Monitoring Device With Power Controlled Built-In PM Sensor," in IEEE Sensors Journal, vol. 22, no. 13, pp. 13682-13695, 1 July1, 2022, </a:t>
            </a:r>
            <a:r>
              <a:rPr lang="en-IN" sz="850" dirty="0" err="1"/>
              <a:t>doi</a:t>
            </a:r>
            <a:r>
              <a:rPr lang="en-IN" sz="850" dirty="0"/>
              <a:t>: 10.1109/JSEN.2022.3175821</a:t>
            </a:r>
            <a:r>
              <a:rPr lang="en-IN" sz="850" dirty="0">
                <a:solidFill>
                  <a:schemeClr val="tx1"/>
                </a:solidFill>
              </a:rPr>
              <a:t>.</a:t>
            </a:r>
          </a:p>
          <a:p>
            <a:pPr>
              <a:lnSpc>
                <a:spcPct val="150000"/>
              </a:lnSpc>
            </a:pPr>
            <a:r>
              <a:rPr lang="en-IN" sz="850" dirty="0">
                <a:solidFill>
                  <a:schemeClr val="tx1"/>
                </a:solidFill>
              </a:rPr>
              <a:t>[2] M. F. M. A. Hakeem, N. A. </a:t>
            </a:r>
            <a:r>
              <a:rPr lang="en-IN" sz="850" dirty="0" err="1">
                <a:solidFill>
                  <a:schemeClr val="tx1"/>
                </a:solidFill>
              </a:rPr>
              <a:t>Sulaiman</a:t>
            </a:r>
            <a:r>
              <a:rPr lang="en-IN" sz="850" dirty="0">
                <a:solidFill>
                  <a:schemeClr val="tx1"/>
                </a:solidFill>
              </a:rPr>
              <a:t>, M. </a:t>
            </a:r>
            <a:r>
              <a:rPr lang="en-IN" sz="850" dirty="0" err="1">
                <a:solidFill>
                  <a:schemeClr val="tx1"/>
                </a:solidFill>
              </a:rPr>
              <a:t>Kassim</a:t>
            </a:r>
            <a:r>
              <a:rPr lang="en-IN" sz="850" dirty="0">
                <a:solidFill>
                  <a:schemeClr val="tx1"/>
                </a:solidFill>
              </a:rPr>
              <a:t> and N. M. Isa, "IoT Bus Monitoring System via Mobile Application," 2022 IEEE International Conference on Automatic Control and Intelligent Systems (I2CACIS), 2022, pp. 125-130, </a:t>
            </a:r>
            <a:r>
              <a:rPr lang="en-IN" sz="850" dirty="0" err="1">
                <a:solidFill>
                  <a:schemeClr val="tx1"/>
                </a:solidFill>
              </a:rPr>
              <a:t>doi</a:t>
            </a:r>
            <a:r>
              <a:rPr lang="en-IN" sz="850" dirty="0">
                <a:solidFill>
                  <a:schemeClr val="tx1"/>
                </a:solidFill>
              </a:rPr>
              <a:t>: 10.1109/I2CACIS54679.2022.9815268.</a:t>
            </a:r>
          </a:p>
          <a:p>
            <a:pPr>
              <a:lnSpc>
                <a:spcPct val="150000"/>
              </a:lnSpc>
            </a:pPr>
            <a:r>
              <a:rPr lang="en-IN" sz="850" dirty="0">
                <a:solidFill>
                  <a:schemeClr val="tx1"/>
                </a:solidFill>
              </a:rPr>
              <a:t>[3] B. B. </a:t>
            </a:r>
            <a:r>
              <a:rPr lang="en-IN" sz="850" dirty="0" err="1">
                <a:solidFill>
                  <a:schemeClr val="tx1"/>
                </a:solidFill>
              </a:rPr>
              <a:t>Humaïra</a:t>
            </a:r>
            <a:r>
              <a:rPr lang="en-IN" sz="850" dirty="0">
                <a:solidFill>
                  <a:schemeClr val="tx1"/>
                </a:solidFill>
              </a:rPr>
              <a:t> and A. </a:t>
            </a:r>
            <a:r>
              <a:rPr lang="en-IN" sz="850" dirty="0" err="1">
                <a:solidFill>
                  <a:schemeClr val="tx1"/>
                </a:solidFill>
              </a:rPr>
              <a:t>Chiniah</a:t>
            </a:r>
            <a:r>
              <a:rPr lang="en-IN" sz="850" dirty="0">
                <a:solidFill>
                  <a:schemeClr val="tx1"/>
                </a:solidFill>
              </a:rPr>
              <a:t>, "An Adaptive Communication Model for Android Bus Tracking App," 2021 2nd Global Conference for Advancement in Technology (GCAT), 2021, pp. 1-6, </a:t>
            </a:r>
            <a:r>
              <a:rPr lang="en-IN" sz="850" dirty="0" err="1">
                <a:solidFill>
                  <a:schemeClr val="tx1"/>
                </a:solidFill>
              </a:rPr>
              <a:t>doi</a:t>
            </a:r>
            <a:r>
              <a:rPr lang="en-IN" sz="850" dirty="0">
                <a:solidFill>
                  <a:schemeClr val="tx1"/>
                </a:solidFill>
              </a:rPr>
              <a:t>: 10.1109/GCAT52182.2021.9587657.</a:t>
            </a:r>
          </a:p>
          <a:p>
            <a:pPr>
              <a:lnSpc>
                <a:spcPct val="150000"/>
              </a:lnSpc>
            </a:pPr>
            <a:r>
              <a:rPr lang="en-IN" sz="850" dirty="0">
                <a:solidFill>
                  <a:schemeClr val="tx1"/>
                </a:solidFill>
              </a:rPr>
              <a:t>[4] T. W. </a:t>
            </a:r>
            <a:r>
              <a:rPr lang="en-IN" sz="850" dirty="0" err="1">
                <a:solidFill>
                  <a:schemeClr val="tx1"/>
                </a:solidFill>
              </a:rPr>
              <a:t>Ayele</a:t>
            </a:r>
            <a:r>
              <a:rPr lang="en-IN" sz="850" dirty="0">
                <a:solidFill>
                  <a:schemeClr val="tx1"/>
                </a:solidFill>
              </a:rPr>
              <a:t> and R. Mehta, "Air pollution monitoring and prediction using IoT," 2018 Second International Conference on Inventive Communication and Computational Technologies (ICICCT), 2018, pp. 1741-1745, </a:t>
            </a:r>
            <a:r>
              <a:rPr lang="en-IN" sz="850" dirty="0" err="1">
                <a:solidFill>
                  <a:schemeClr val="tx1"/>
                </a:solidFill>
              </a:rPr>
              <a:t>doi</a:t>
            </a:r>
            <a:r>
              <a:rPr lang="en-IN" sz="850" dirty="0">
                <a:solidFill>
                  <a:schemeClr val="tx1"/>
                </a:solidFill>
              </a:rPr>
              <a:t>: 10.1109/ICICCT.2018.8473272.</a:t>
            </a:r>
          </a:p>
          <a:p>
            <a:pPr>
              <a:lnSpc>
                <a:spcPct val="150000"/>
              </a:lnSpc>
            </a:pPr>
            <a:r>
              <a:rPr lang="en-IN" sz="850" dirty="0">
                <a:solidFill>
                  <a:schemeClr val="tx1"/>
                </a:solidFill>
              </a:rPr>
              <a:t>[5] V. </a:t>
            </a:r>
            <a:r>
              <a:rPr lang="en-IN" sz="850" dirty="0" err="1">
                <a:solidFill>
                  <a:schemeClr val="tx1"/>
                </a:solidFill>
              </a:rPr>
              <a:t>Shakhov</a:t>
            </a:r>
            <a:r>
              <a:rPr lang="en-IN" sz="850" dirty="0">
                <a:solidFill>
                  <a:schemeClr val="tx1"/>
                </a:solidFill>
              </a:rPr>
              <a:t> and O. Sokolova, "On </a:t>
            </a:r>
            <a:r>
              <a:rPr lang="en-IN" sz="850" dirty="0" err="1">
                <a:solidFill>
                  <a:schemeClr val="tx1"/>
                </a:solidFill>
              </a:rPr>
              <a:t>Modeling</a:t>
            </a:r>
            <a:r>
              <a:rPr lang="en-IN" sz="850" dirty="0">
                <a:solidFill>
                  <a:schemeClr val="tx1"/>
                </a:solidFill>
              </a:rPr>
              <a:t> Air Pollution Detection With Internet of Vehicles," 2021 15th International Conference on Ubiquitous Information Management and Communication (IMCOM), 2021, pp. 1-3, </a:t>
            </a:r>
            <a:r>
              <a:rPr lang="en-IN" sz="850" dirty="0" err="1">
                <a:solidFill>
                  <a:schemeClr val="tx1"/>
                </a:solidFill>
              </a:rPr>
              <a:t>doi</a:t>
            </a:r>
            <a:r>
              <a:rPr lang="en-IN" sz="850" dirty="0">
                <a:solidFill>
                  <a:schemeClr val="tx1"/>
                </a:solidFill>
              </a:rPr>
              <a:t>: 10.1109/IMCOM51814.2021.9377350.</a:t>
            </a:r>
          </a:p>
          <a:p>
            <a:pPr>
              <a:lnSpc>
                <a:spcPct val="150000"/>
              </a:lnSpc>
            </a:pPr>
            <a:r>
              <a:rPr lang="en-IN" sz="850" dirty="0">
                <a:solidFill>
                  <a:schemeClr val="tx1"/>
                </a:solidFill>
              </a:rPr>
              <a:t>[6] R. S. Krishnan, S. Manikandan, J. R. F. Raj, K. L. Narayanan and Y. H. Robinson, "Android Application based Smart Bus Transportation System for Pandemic Situations," 2021 Third International Conference on Intelligent Communication Technologies and Virtual Mobile Networks (ICICV), 2021, pp. 938-942, </a:t>
            </a:r>
            <a:r>
              <a:rPr lang="en-IN" sz="850" dirty="0" err="1">
                <a:solidFill>
                  <a:schemeClr val="tx1"/>
                </a:solidFill>
              </a:rPr>
              <a:t>doi</a:t>
            </a:r>
            <a:r>
              <a:rPr lang="en-IN" sz="850" dirty="0">
                <a:solidFill>
                  <a:schemeClr val="tx1"/>
                </a:solidFill>
              </a:rPr>
              <a:t>: 10.1109/ICICV50876.2021.9388625.</a:t>
            </a:r>
          </a:p>
          <a:p>
            <a:pPr>
              <a:lnSpc>
                <a:spcPct val="150000"/>
              </a:lnSpc>
            </a:pPr>
            <a:r>
              <a:rPr lang="en-IN" sz="850" dirty="0">
                <a:solidFill>
                  <a:schemeClr val="tx1"/>
                </a:solidFill>
              </a:rPr>
              <a:t>[7] H. Gull, D. </a:t>
            </a:r>
            <a:r>
              <a:rPr lang="en-IN" sz="850" dirty="0" err="1">
                <a:solidFill>
                  <a:schemeClr val="tx1"/>
                </a:solidFill>
              </a:rPr>
              <a:t>Aljohar</a:t>
            </a:r>
            <a:r>
              <a:rPr lang="en-IN" sz="850" dirty="0">
                <a:solidFill>
                  <a:schemeClr val="tx1"/>
                </a:solidFill>
              </a:rPr>
              <a:t>, R. </a:t>
            </a:r>
            <a:r>
              <a:rPr lang="en-IN" sz="850" dirty="0" err="1">
                <a:solidFill>
                  <a:schemeClr val="tx1"/>
                </a:solidFill>
              </a:rPr>
              <a:t>Alutaibi</a:t>
            </a:r>
            <a:r>
              <a:rPr lang="en-IN" sz="850" dirty="0">
                <a:solidFill>
                  <a:schemeClr val="tx1"/>
                </a:solidFill>
              </a:rPr>
              <a:t>, D. </a:t>
            </a:r>
            <a:r>
              <a:rPr lang="en-IN" sz="850" dirty="0" err="1">
                <a:solidFill>
                  <a:schemeClr val="tx1"/>
                </a:solidFill>
              </a:rPr>
              <a:t>Alqahtani</a:t>
            </a:r>
            <a:r>
              <a:rPr lang="en-IN" sz="850" dirty="0">
                <a:solidFill>
                  <a:schemeClr val="tx1"/>
                </a:solidFill>
              </a:rPr>
              <a:t>, M. </a:t>
            </a:r>
            <a:r>
              <a:rPr lang="en-IN" sz="850" dirty="0" err="1">
                <a:solidFill>
                  <a:schemeClr val="tx1"/>
                </a:solidFill>
              </a:rPr>
              <a:t>Alarfaj</a:t>
            </a:r>
            <a:r>
              <a:rPr lang="en-IN" sz="850" dirty="0">
                <a:solidFill>
                  <a:schemeClr val="tx1"/>
                </a:solidFill>
              </a:rPr>
              <a:t> and R. </a:t>
            </a:r>
            <a:r>
              <a:rPr lang="en-IN" sz="850" dirty="0" err="1">
                <a:solidFill>
                  <a:schemeClr val="tx1"/>
                </a:solidFill>
              </a:rPr>
              <a:t>Alqahtani</a:t>
            </a:r>
            <a:r>
              <a:rPr lang="en-IN" sz="850" dirty="0">
                <a:solidFill>
                  <a:schemeClr val="tx1"/>
                </a:solidFill>
              </a:rPr>
              <a:t>, "Smart School Bus Tracking: Requirements and Design of an IoT based School Bus Tracking System," 2021 5th International Conference on Trends in Electronics and Informatics (ICOEI), 2021, pp. 388-394, </a:t>
            </a:r>
            <a:r>
              <a:rPr lang="en-IN" sz="850" dirty="0" err="1">
                <a:solidFill>
                  <a:schemeClr val="tx1"/>
                </a:solidFill>
              </a:rPr>
              <a:t>doi</a:t>
            </a:r>
            <a:r>
              <a:rPr lang="en-IN" sz="850" dirty="0">
                <a:solidFill>
                  <a:schemeClr val="tx1"/>
                </a:solidFill>
              </a:rPr>
              <a:t>: 10.1109/ICOEI51242.2021.9452818.</a:t>
            </a:r>
          </a:p>
          <a:p>
            <a:pPr>
              <a:lnSpc>
                <a:spcPct val="150000"/>
              </a:lnSpc>
            </a:pPr>
            <a:r>
              <a:rPr lang="en-IN" sz="850" dirty="0">
                <a:solidFill>
                  <a:schemeClr val="tx1"/>
                </a:solidFill>
              </a:rPr>
              <a:t>[8] S. A. E. </a:t>
            </a:r>
            <a:r>
              <a:rPr lang="en-IN" sz="850" dirty="0" err="1">
                <a:solidFill>
                  <a:schemeClr val="tx1"/>
                </a:solidFill>
              </a:rPr>
              <a:t>Yosif</a:t>
            </a:r>
            <a:r>
              <a:rPr lang="en-IN" sz="850" dirty="0">
                <a:solidFill>
                  <a:schemeClr val="tx1"/>
                </a:solidFill>
              </a:rPr>
              <a:t>, M. M. </a:t>
            </a:r>
            <a:r>
              <a:rPr lang="en-IN" sz="850" dirty="0" err="1">
                <a:solidFill>
                  <a:schemeClr val="tx1"/>
                </a:solidFill>
              </a:rPr>
              <a:t>Abdelwahab</a:t>
            </a:r>
            <a:r>
              <a:rPr lang="en-IN" sz="850" dirty="0">
                <a:solidFill>
                  <a:schemeClr val="tx1"/>
                </a:solidFill>
              </a:rPr>
              <a:t>, M. Abd </a:t>
            </a:r>
            <a:r>
              <a:rPr lang="en-IN" sz="850" dirty="0" err="1">
                <a:solidFill>
                  <a:schemeClr val="tx1"/>
                </a:solidFill>
              </a:rPr>
              <a:t>Elrahman</a:t>
            </a:r>
            <a:r>
              <a:rPr lang="en-IN" sz="850" dirty="0">
                <a:solidFill>
                  <a:schemeClr val="tx1"/>
                </a:solidFill>
              </a:rPr>
              <a:t> </a:t>
            </a:r>
            <a:r>
              <a:rPr lang="en-IN" sz="850" dirty="0" err="1">
                <a:solidFill>
                  <a:schemeClr val="tx1"/>
                </a:solidFill>
              </a:rPr>
              <a:t>ALagab</a:t>
            </a:r>
            <a:r>
              <a:rPr lang="en-IN" sz="850" dirty="0">
                <a:solidFill>
                  <a:schemeClr val="tx1"/>
                </a:solidFill>
              </a:rPr>
              <a:t> and F. Muhammad, "Design of bus tracking and fuel monitoring system," 2017 International Conference on Communication, Control, Computing and Electronics Engineering (ICCCCEE), 2017, pp. 1-5, </a:t>
            </a:r>
            <a:r>
              <a:rPr lang="en-IN" sz="850" dirty="0" err="1">
                <a:solidFill>
                  <a:schemeClr val="tx1"/>
                </a:solidFill>
              </a:rPr>
              <a:t>doi</a:t>
            </a:r>
            <a:r>
              <a:rPr lang="en-IN" sz="850" dirty="0">
                <a:solidFill>
                  <a:schemeClr val="tx1"/>
                </a:solidFill>
              </a:rPr>
              <a:t>: 10.1109/ICCCCEE.2017.7867679.</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3" name="Graphic 2">
            <a:extLst>
              <a:ext uri="{FF2B5EF4-FFF2-40B4-BE49-F238E27FC236}">
                <a16:creationId xmlns:a16="http://schemas.microsoft.com/office/drawing/2014/main" id="{422687F1-506E-C00D-9C06-AF90EA82911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9144000" cy="5143500"/>
          </a:xfrm>
          <a:prstGeom prst="rect">
            <a:avLst/>
          </a:prstGeom>
        </p:spPr>
      </p:pic>
      <p:sp>
        <p:nvSpPr>
          <p:cNvPr id="7" name="Google Shape;66;p14"/>
          <p:cNvSpPr txBox="1"/>
          <p:nvPr/>
        </p:nvSpPr>
        <p:spPr>
          <a:xfrm>
            <a:off x="54592" y="1473958"/>
            <a:ext cx="8966579" cy="2769959"/>
          </a:xfrm>
          <a:prstGeom prst="rect">
            <a:avLst/>
          </a:prstGeom>
          <a:noFill/>
          <a:ln>
            <a:noFill/>
          </a:ln>
        </p:spPr>
        <p:txBody>
          <a:bodyPr spcFirstLastPara="1" wrap="square" lIns="91425" tIns="91425" rIns="91425" bIns="91425" anchor="t" anchorCtr="0">
            <a:spAutoFit/>
          </a:bodyPr>
          <a:lstStyle/>
          <a:p>
            <a:pPr marL="0" lvl="0" indent="0" algn="ctr" rtl="0">
              <a:spcBef>
                <a:spcPts val="1200"/>
              </a:spcBef>
              <a:spcAft>
                <a:spcPts val="0"/>
              </a:spcAft>
              <a:buNone/>
            </a:pPr>
            <a:endParaRPr lang="en-US" b="1" dirty="0">
              <a:solidFill>
                <a:schemeClr val="lt1"/>
              </a:solidFill>
              <a:latin typeface="Montserrat"/>
              <a:ea typeface="Montserrat"/>
              <a:cs typeface="Montserrat"/>
              <a:sym typeface="Montserrat"/>
            </a:endParaRPr>
          </a:p>
          <a:p>
            <a:pPr marL="0" lvl="0" indent="0" algn="ctr" rtl="0">
              <a:spcBef>
                <a:spcPts val="1200"/>
              </a:spcBef>
              <a:spcAft>
                <a:spcPts val="0"/>
              </a:spcAft>
              <a:buNone/>
            </a:pPr>
            <a:endParaRPr lang="en-US" b="1" dirty="0">
              <a:solidFill>
                <a:schemeClr val="lt1"/>
              </a:solidFill>
              <a:latin typeface="Montserrat"/>
              <a:ea typeface="Montserrat"/>
              <a:cs typeface="Montserrat"/>
              <a:sym typeface="Montserrat"/>
            </a:endParaRPr>
          </a:p>
          <a:p>
            <a:pPr marL="0" lvl="0" indent="0" algn="ctr" rtl="0">
              <a:spcBef>
                <a:spcPts val="1200"/>
              </a:spcBef>
              <a:spcAft>
                <a:spcPts val="0"/>
              </a:spcAft>
              <a:buNone/>
            </a:pPr>
            <a:endParaRPr lang="en-US" b="1" dirty="0">
              <a:solidFill>
                <a:schemeClr val="lt1"/>
              </a:solidFill>
              <a:latin typeface="Montserrat"/>
              <a:ea typeface="Montserrat"/>
              <a:cs typeface="Montserrat"/>
              <a:sym typeface="Montserrat"/>
            </a:endParaRPr>
          </a:p>
          <a:p>
            <a:pPr marL="0" lvl="0" indent="0" algn="ctr" rtl="0">
              <a:spcBef>
                <a:spcPts val="1200"/>
              </a:spcBef>
              <a:spcAft>
                <a:spcPts val="0"/>
              </a:spcAft>
              <a:buNone/>
            </a:pPr>
            <a:endParaRPr lang="en-US" b="1" dirty="0">
              <a:solidFill>
                <a:schemeClr val="lt1"/>
              </a:solidFill>
              <a:latin typeface="Montserrat"/>
              <a:ea typeface="Montserrat"/>
              <a:cs typeface="Montserrat"/>
              <a:sym typeface="Montserrat"/>
            </a:endParaRPr>
          </a:p>
          <a:p>
            <a:pPr marL="0" lvl="0" indent="0" algn="ctr" rtl="0">
              <a:spcBef>
                <a:spcPts val="1200"/>
              </a:spcBef>
              <a:spcAft>
                <a:spcPts val="0"/>
              </a:spcAft>
              <a:buNone/>
            </a:pPr>
            <a:endParaRPr lang="en-US" b="1" dirty="0">
              <a:solidFill>
                <a:schemeClr val="lt1"/>
              </a:solidFill>
              <a:latin typeface="Montserrat"/>
              <a:ea typeface="Montserrat"/>
              <a:cs typeface="Montserrat"/>
              <a:sym typeface="Montserrat"/>
            </a:endParaRPr>
          </a:p>
          <a:p>
            <a:pPr marL="0" lvl="0" indent="0" algn="ctr" rtl="0">
              <a:spcBef>
                <a:spcPts val="1200"/>
              </a:spcBef>
              <a:spcAft>
                <a:spcPts val="0"/>
              </a:spcAft>
              <a:buNone/>
            </a:pPr>
            <a:endParaRPr lang="en-US" b="1" dirty="0">
              <a:solidFill>
                <a:schemeClr val="lt1"/>
              </a:solidFill>
              <a:latin typeface="Montserrat"/>
              <a:ea typeface="Montserrat"/>
              <a:cs typeface="Montserrat"/>
              <a:sym typeface="Montserrat"/>
            </a:endParaRPr>
          </a:p>
          <a:p>
            <a:pPr marL="0" lvl="0" indent="0" algn="ctr" rtl="0">
              <a:spcBef>
                <a:spcPts val="1200"/>
              </a:spcBef>
              <a:spcAft>
                <a:spcPts val="0"/>
              </a:spcAft>
              <a:buNone/>
            </a:pPr>
            <a:endParaRPr b="1" dirty="0">
              <a:solidFill>
                <a:schemeClr val="lt1"/>
              </a:solidFill>
              <a:latin typeface="Montserrat"/>
              <a:ea typeface="Montserrat"/>
              <a:cs typeface="Montserrat"/>
              <a:sym typeface="Montserrat"/>
            </a:endParaRPr>
          </a:p>
        </p:txBody>
      </p:sp>
      <p:sp>
        <p:nvSpPr>
          <p:cNvPr id="5" name="Google Shape;133;p23"/>
          <p:cNvSpPr txBox="1"/>
          <p:nvPr/>
        </p:nvSpPr>
        <p:spPr>
          <a:xfrm>
            <a:off x="127950" y="2171550"/>
            <a:ext cx="8888100" cy="110796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6000" b="1" dirty="0">
                <a:solidFill>
                  <a:schemeClr val="tx1"/>
                </a:solidFill>
              </a:rPr>
              <a:t>THANK YOU</a:t>
            </a:r>
            <a:endParaRPr sz="6000" b="1" dirty="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3" name="Graphic 2">
            <a:extLst>
              <a:ext uri="{FF2B5EF4-FFF2-40B4-BE49-F238E27FC236}">
                <a16:creationId xmlns:a16="http://schemas.microsoft.com/office/drawing/2014/main" id="{7F35D1D5-510D-73B7-CBC1-82A7AB3693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9144000" cy="5143500"/>
          </a:xfrm>
          <a:prstGeom prst="rect">
            <a:avLst/>
          </a:prstGeom>
        </p:spPr>
      </p:pic>
      <p:sp>
        <p:nvSpPr>
          <p:cNvPr id="66" name="Google Shape;66;p14"/>
          <p:cNvSpPr txBox="1"/>
          <p:nvPr/>
        </p:nvSpPr>
        <p:spPr>
          <a:xfrm>
            <a:off x="88710" y="636698"/>
            <a:ext cx="8966579" cy="3283946"/>
          </a:xfrm>
          <a:prstGeom prst="rect">
            <a:avLst/>
          </a:prstGeom>
          <a:noFill/>
          <a:ln>
            <a:noFill/>
          </a:ln>
        </p:spPr>
        <p:txBody>
          <a:bodyPr spcFirstLastPara="1" wrap="square" lIns="91425" tIns="91425" rIns="91425" bIns="91425" anchor="t" anchorCtr="0">
            <a:spAutoFit/>
          </a:bodyPr>
          <a:lstStyle/>
          <a:p>
            <a:pPr marL="0" lvl="0" indent="0" algn="ctr" rtl="0">
              <a:spcBef>
                <a:spcPts val="1200"/>
              </a:spcBef>
              <a:spcAft>
                <a:spcPts val="0"/>
              </a:spcAft>
              <a:buNone/>
            </a:pPr>
            <a:r>
              <a:rPr lang="en" sz="3500" b="1" dirty="0">
                <a:solidFill>
                  <a:schemeClr val="bg2"/>
                </a:solidFill>
                <a:latin typeface="Montserrat"/>
                <a:ea typeface="Montserrat"/>
                <a:cs typeface="Montserrat"/>
                <a:sym typeface="Montserrat"/>
              </a:rPr>
              <a:t>IEEE B-HTC 2023</a:t>
            </a:r>
          </a:p>
          <a:p>
            <a:pPr lvl="0" algn="ctr">
              <a:spcBef>
                <a:spcPts val="1200"/>
              </a:spcBef>
            </a:pPr>
            <a:r>
              <a:rPr lang="en-US" sz="1600" b="1" dirty="0">
                <a:solidFill>
                  <a:schemeClr val="bg2"/>
                </a:solidFill>
                <a:latin typeface="Montserrat"/>
                <a:ea typeface="Montserrat"/>
                <a:cs typeface="Montserrat"/>
                <a:sym typeface="Montserrat"/>
              </a:rPr>
              <a:t>Bangalore Humanitarian Technology Conference</a:t>
            </a:r>
            <a:endParaRPr sz="100" b="1" dirty="0">
              <a:solidFill>
                <a:schemeClr val="lt1"/>
              </a:solidFill>
              <a:latin typeface="Montserrat"/>
              <a:ea typeface="Montserrat"/>
              <a:cs typeface="Montserrat"/>
              <a:sym typeface="Montserrat"/>
            </a:endParaRPr>
          </a:p>
          <a:p>
            <a:pPr marL="0" lvl="0" indent="0" algn="ctr" rtl="0">
              <a:lnSpc>
                <a:spcPct val="115000"/>
              </a:lnSpc>
              <a:spcBef>
                <a:spcPts val="1200"/>
              </a:spcBef>
              <a:spcAft>
                <a:spcPts val="0"/>
              </a:spcAft>
              <a:buNone/>
            </a:pPr>
            <a:r>
              <a:rPr lang="en" sz="1600" b="1" dirty="0">
                <a:solidFill>
                  <a:schemeClr val="tx1"/>
                </a:solidFill>
                <a:latin typeface="Montserrat"/>
                <a:ea typeface="Montserrat"/>
                <a:cs typeface="Montserrat"/>
                <a:sym typeface="Montserrat"/>
              </a:rPr>
              <a:t>Co-organized &amp; Hosted by</a:t>
            </a:r>
            <a:endParaRPr sz="1600" b="1" dirty="0">
              <a:solidFill>
                <a:schemeClr val="tx1"/>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2400" b="1" dirty="0">
                <a:solidFill>
                  <a:schemeClr val="bg2"/>
                </a:solidFill>
                <a:latin typeface="Montserrat"/>
                <a:ea typeface="Montserrat"/>
                <a:cs typeface="Montserrat"/>
                <a:sym typeface="Montserrat"/>
              </a:rPr>
              <a:t>JSS Academy of Higher Education &amp; Research</a:t>
            </a:r>
          </a:p>
          <a:p>
            <a:pPr marL="0" lvl="0" indent="0" algn="ctr" rtl="0">
              <a:lnSpc>
                <a:spcPct val="100000"/>
              </a:lnSpc>
              <a:spcBef>
                <a:spcPts val="1200"/>
              </a:spcBef>
              <a:spcAft>
                <a:spcPts val="0"/>
              </a:spcAft>
              <a:buNone/>
            </a:pPr>
            <a:r>
              <a:rPr lang="en-US" sz="2400" b="1" dirty="0">
                <a:solidFill>
                  <a:schemeClr val="bg2"/>
                </a:solidFill>
                <a:latin typeface="Montserrat"/>
                <a:ea typeface="Montserrat"/>
                <a:cs typeface="Montserrat"/>
                <a:sym typeface="Montserrat"/>
              </a:rPr>
              <a:t>&amp;</a:t>
            </a:r>
          </a:p>
          <a:p>
            <a:pPr marL="0" lvl="0" indent="0" algn="ctr" rtl="0">
              <a:lnSpc>
                <a:spcPct val="100000"/>
              </a:lnSpc>
              <a:spcBef>
                <a:spcPts val="1200"/>
              </a:spcBef>
              <a:spcAft>
                <a:spcPts val="0"/>
              </a:spcAft>
              <a:buNone/>
            </a:pPr>
            <a:r>
              <a:rPr lang="en-US" sz="2400" b="1" dirty="0">
                <a:solidFill>
                  <a:schemeClr val="bg2"/>
                </a:solidFill>
                <a:latin typeface="Montserrat"/>
                <a:ea typeface="Montserrat"/>
                <a:cs typeface="Montserrat"/>
                <a:sym typeface="Montserrat"/>
              </a:rPr>
              <a:t>JSS Medical College, Mysuru</a:t>
            </a:r>
            <a:endParaRPr sz="1000" b="1" dirty="0">
              <a:solidFill>
                <a:schemeClr val="tx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3" name="Google Shape;69;p14"/>
          <p:cNvSpPr txBox="1"/>
          <p:nvPr/>
        </p:nvSpPr>
        <p:spPr>
          <a:xfrm>
            <a:off x="512135" y="1846988"/>
            <a:ext cx="4506900" cy="2447400"/>
          </a:xfrm>
          <a:prstGeom prst="rect">
            <a:avLst/>
          </a:prstGeom>
          <a:noFill/>
          <a:ln>
            <a:noFill/>
          </a:ln>
        </p:spPr>
        <p:txBody>
          <a:bodyPr spcFirstLastPara="1" wrap="square" lIns="91425" tIns="91425" rIns="91425" bIns="91425" anchor="t" anchorCtr="0">
            <a:spAutoFit/>
          </a:bodyPr>
          <a:lstStyle/>
          <a:p>
            <a:pPr marL="438150" lvl="0" indent="-342900" algn="l" rtl="0">
              <a:spcBef>
                <a:spcPts val="0"/>
              </a:spcBef>
              <a:spcAft>
                <a:spcPts val="0"/>
              </a:spcAft>
              <a:buClr>
                <a:schemeClr val="tx2">
                  <a:lumMod val="10000"/>
                </a:schemeClr>
              </a:buClr>
              <a:buSzPts val="2100"/>
              <a:buFont typeface="Arial" panose="020B0604020202020204" pitchFamily="34" charset="0"/>
              <a:buChar char="•"/>
            </a:pPr>
            <a:r>
              <a:rPr lang="en" sz="2100" dirty="0">
                <a:solidFill>
                  <a:schemeClr val="bg2"/>
                </a:solidFill>
              </a:rPr>
              <a:t>Abstract</a:t>
            </a:r>
            <a:endParaRPr sz="2100" dirty="0">
              <a:solidFill>
                <a:schemeClr val="bg2"/>
              </a:solidFill>
            </a:endParaRPr>
          </a:p>
          <a:p>
            <a:pPr marL="438150" lvl="0" indent="-342900" algn="l" rtl="0">
              <a:spcBef>
                <a:spcPts val="0"/>
              </a:spcBef>
              <a:spcAft>
                <a:spcPts val="0"/>
              </a:spcAft>
              <a:buClr>
                <a:schemeClr val="tx2">
                  <a:lumMod val="10000"/>
                </a:schemeClr>
              </a:buClr>
              <a:buSzPts val="2100"/>
              <a:buFont typeface="Arial" panose="020B0604020202020204" pitchFamily="34" charset="0"/>
              <a:buChar char="•"/>
            </a:pPr>
            <a:r>
              <a:rPr lang="en" sz="2100" dirty="0">
                <a:solidFill>
                  <a:schemeClr val="bg2"/>
                </a:solidFill>
              </a:rPr>
              <a:t>Introduction</a:t>
            </a:r>
            <a:endParaRPr sz="2100" dirty="0">
              <a:solidFill>
                <a:schemeClr val="bg2"/>
              </a:solidFill>
            </a:endParaRPr>
          </a:p>
          <a:p>
            <a:pPr marL="438150" lvl="0" indent="-342900" algn="l" rtl="0">
              <a:spcBef>
                <a:spcPts val="0"/>
              </a:spcBef>
              <a:spcAft>
                <a:spcPts val="0"/>
              </a:spcAft>
              <a:buClr>
                <a:schemeClr val="tx2">
                  <a:lumMod val="10000"/>
                </a:schemeClr>
              </a:buClr>
              <a:buSzPts val="2100"/>
              <a:buFont typeface="Arial" panose="020B0604020202020204" pitchFamily="34" charset="0"/>
              <a:buChar char="•"/>
            </a:pPr>
            <a:r>
              <a:rPr lang="en" sz="2100" dirty="0">
                <a:solidFill>
                  <a:schemeClr val="bg2"/>
                </a:solidFill>
              </a:rPr>
              <a:t>Problem Definition</a:t>
            </a:r>
            <a:endParaRPr sz="2100" dirty="0">
              <a:solidFill>
                <a:schemeClr val="bg2"/>
              </a:solidFill>
            </a:endParaRPr>
          </a:p>
          <a:p>
            <a:pPr marL="438150" lvl="0" indent="-342900" algn="l" rtl="0">
              <a:spcBef>
                <a:spcPts val="0"/>
              </a:spcBef>
              <a:spcAft>
                <a:spcPts val="0"/>
              </a:spcAft>
              <a:buClr>
                <a:schemeClr val="tx2">
                  <a:lumMod val="10000"/>
                </a:schemeClr>
              </a:buClr>
              <a:buSzPts val="2100"/>
              <a:buFont typeface="Arial" panose="020B0604020202020204" pitchFamily="34" charset="0"/>
              <a:buChar char="•"/>
            </a:pPr>
            <a:r>
              <a:rPr lang="en" sz="2100" dirty="0">
                <a:solidFill>
                  <a:schemeClr val="bg2"/>
                </a:solidFill>
              </a:rPr>
              <a:t>Methodology</a:t>
            </a:r>
            <a:endParaRPr sz="2100" dirty="0">
              <a:solidFill>
                <a:schemeClr val="bg2"/>
              </a:solidFill>
            </a:endParaRPr>
          </a:p>
          <a:p>
            <a:pPr marL="438150" lvl="0" indent="-342900" algn="l" rtl="0">
              <a:spcBef>
                <a:spcPts val="0"/>
              </a:spcBef>
              <a:spcAft>
                <a:spcPts val="0"/>
              </a:spcAft>
              <a:buClr>
                <a:schemeClr val="tx2">
                  <a:lumMod val="10000"/>
                </a:schemeClr>
              </a:buClr>
              <a:buSzPts val="2100"/>
              <a:buFont typeface="Arial" panose="020B0604020202020204" pitchFamily="34" charset="0"/>
              <a:buChar char="•"/>
            </a:pPr>
            <a:r>
              <a:rPr lang="en" sz="2100" dirty="0">
                <a:solidFill>
                  <a:schemeClr val="bg2"/>
                </a:solidFill>
              </a:rPr>
              <a:t>Results</a:t>
            </a:r>
            <a:endParaRPr sz="2100" dirty="0">
              <a:solidFill>
                <a:schemeClr val="bg2"/>
              </a:solidFill>
            </a:endParaRPr>
          </a:p>
          <a:p>
            <a:pPr marL="438150" lvl="0" indent="-342900" algn="l" rtl="0">
              <a:spcBef>
                <a:spcPts val="0"/>
              </a:spcBef>
              <a:spcAft>
                <a:spcPts val="0"/>
              </a:spcAft>
              <a:buClr>
                <a:schemeClr val="tx2">
                  <a:lumMod val="10000"/>
                </a:schemeClr>
              </a:buClr>
              <a:buSzPts val="2100"/>
              <a:buFont typeface="Arial" panose="020B0604020202020204" pitchFamily="34" charset="0"/>
              <a:buChar char="•"/>
            </a:pPr>
            <a:r>
              <a:rPr lang="en" sz="2100" dirty="0">
                <a:solidFill>
                  <a:schemeClr val="bg2"/>
                </a:solidFill>
              </a:rPr>
              <a:t>Conclusion</a:t>
            </a:r>
            <a:endParaRPr sz="2100" dirty="0">
              <a:solidFill>
                <a:schemeClr val="bg2"/>
              </a:solidFill>
            </a:endParaRPr>
          </a:p>
          <a:p>
            <a:pPr marL="438150" lvl="0" indent="-342900" algn="l" rtl="0">
              <a:spcBef>
                <a:spcPts val="0"/>
              </a:spcBef>
              <a:spcAft>
                <a:spcPts val="0"/>
              </a:spcAft>
              <a:buClr>
                <a:schemeClr val="tx2">
                  <a:lumMod val="10000"/>
                </a:schemeClr>
              </a:buClr>
              <a:buSzPts val="2100"/>
              <a:buFont typeface="Arial" panose="020B0604020202020204" pitchFamily="34" charset="0"/>
              <a:buChar char="•"/>
            </a:pPr>
            <a:r>
              <a:rPr lang="en" sz="2100" dirty="0">
                <a:solidFill>
                  <a:schemeClr val="bg2"/>
                </a:solidFill>
              </a:rPr>
              <a:t>References</a:t>
            </a:r>
            <a:endParaRPr sz="2100" dirty="0">
              <a:solidFill>
                <a:schemeClr val="bg2"/>
              </a:solidFill>
            </a:endParaRPr>
          </a:p>
        </p:txBody>
      </p:sp>
      <p:sp>
        <p:nvSpPr>
          <p:cNvPr id="4" name="Google Shape;68;p14"/>
          <p:cNvSpPr txBox="1"/>
          <p:nvPr/>
        </p:nvSpPr>
        <p:spPr>
          <a:xfrm>
            <a:off x="658801" y="1183648"/>
            <a:ext cx="30990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dirty="0">
                <a:solidFill>
                  <a:schemeClr val="tx1"/>
                </a:solidFill>
                <a:latin typeface="Georgia"/>
                <a:ea typeface="Georgia"/>
                <a:cs typeface="Georgia"/>
                <a:sym typeface="Georgia"/>
              </a:rPr>
              <a:t>Contents</a:t>
            </a:r>
            <a:endParaRPr sz="2500" b="1" dirty="0">
              <a:solidFill>
                <a:schemeClr val="tx1"/>
              </a:solidFill>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5" name="Google Shape;76;p15"/>
          <p:cNvSpPr txBox="1"/>
          <p:nvPr/>
        </p:nvSpPr>
        <p:spPr>
          <a:xfrm>
            <a:off x="635794" y="966506"/>
            <a:ext cx="30990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dirty="0">
                <a:solidFill>
                  <a:schemeClr val="tx1"/>
                </a:solidFill>
                <a:latin typeface="Georgia"/>
                <a:ea typeface="Georgia"/>
                <a:cs typeface="Georgia"/>
                <a:sym typeface="Georgia"/>
              </a:rPr>
              <a:t>Abstract</a:t>
            </a:r>
            <a:endParaRPr sz="2500" b="1" dirty="0">
              <a:solidFill>
                <a:schemeClr val="tx1"/>
              </a:solidFill>
              <a:latin typeface="Georgia"/>
              <a:ea typeface="Georgia"/>
              <a:cs typeface="Georgia"/>
              <a:sym typeface="Georgia"/>
            </a:endParaRPr>
          </a:p>
        </p:txBody>
      </p:sp>
      <p:sp>
        <p:nvSpPr>
          <p:cNvPr id="2" name="TextBox 1">
            <a:extLst>
              <a:ext uri="{FF2B5EF4-FFF2-40B4-BE49-F238E27FC236}">
                <a16:creationId xmlns:a16="http://schemas.microsoft.com/office/drawing/2014/main" id="{CB715D5C-43EB-D762-D231-C0D8C0F563B4}"/>
              </a:ext>
            </a:extLst>
          </p:cNvPr>
          <p:cNvSpPr txBox="1"/>
          <p:nvPr/>
        </p:nvSpPr>
        <p:spPr>
          <a:xfrm>
            <a:off x="635794" y="1535906"/>
            <a:ext cx="7872412" cy="2962158"/>
          </a:xfrm>
          <a:prstGeom prst="rect">
            <a:avLst/>
          </a:prstGeom>
          <a:noFill/>
        </p:spPr>
        <p:txBody>
          <a:bodyPr wrap="square" rtlCol="0">
            <a:spAutoFit/>
          </a:bodyPr>
          <a:lstStyle/>
          <a:p>
            <a:pPr algn="just">
              <a:lnSpc>
                <a:spcPct val="150000"/>
              </a:lnSpc>
            </a:pPr>
            <a:r>
              <a:rPr lang="en-US" sz="1400" dirty="0">
                <a:solidFill>
                  <a:schemeClr val="tx1"/>
                </a:solidFill>
                <a:latin typeface="Times New Roman" panose="02020603050405020304" pitchFamily="18" charset="0"/>
                <a:cs typeface="Times New Roman" panose="02020603050405020304" pitchFamily="18" charset="0"/>
              </a:rPr>
              <a:t>The need for a smart and portable management system which provides us with an efficient practice to monitor air pollution and the current location of the vehicle to help the stakeholders with efficient time management as well as proper monitoring of pollutants around us. Even rural areas are affected by the overall increase in vehicle emissions. So, a system is needed where we can constantly monitor the surrounding pollution levels. Instead of an inert system, we are proposing a more flexible one. With an idea of jointly presenting technology with the requirement of information transmission also, planned for a creative approach to track a vehicle and monitor the pollution levels at the same time using GPS and PM sensors. The system modelled can also be used for Detection of Accident and to Alert people in wide areas of applications such as in tracking college/school buses, Taxis /Cabs, theft vehicles, etc.</a:t>
            </a:r>
            <a:endParaRPr lang="en-IN" sz="14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4" name="Google Shape;76;p15"/>
          <p:cNvSpPr txBox="1"/>
          <p:nvPr/>
        </p:nvSpPr>
        <p:spPr>
          <a:xfrm>
            <a:off x="641492" y="1100652"/>
            <a:ext cx="3099000" cy="569356"/>
          </a:xfrm>
          <a:prstGeom prst="rect">
            <a:avLst/>
          </a:prstGeom>
          <a:noFill/>
          <a:ln>
            <a:noFill/>
          </a:ln>
        </p:spPr>
        <p:txBody>
          <a:bodyPr spcFirstLastPara="1" wrap="square" lIns="91425" tIns="91425" rIns="91425" bIns="91425" anchor="t" anchorCtr="0">
            <a:spAutoFit/>
          </a:bodyPr>
          <a:lstStyle/>
          <a:p>
            <a:r>
              <a:rPr lang="en-US" sz="2500" b="1" dirty="0">
                <a:solidFill>
                  <a:schemeClr val="tx1"/>
                </a:solidFill>
                <a:latin typeface="Georgia"/>
                <a:ea typeface="Georgia"/>
                <a:cs typeface="Georgia"/>
                <a:sym typeface="Georgia"/>
              </a:rPr>
              <a:t>Introduction</a:t>
            </a:r>
            <a:endParaRPr sz="2500" b="1" dirty="0">
              <a:solidFill>
                <a:schemeClr val="tx1"/>
              </a:solidFill>
              <a:latin typeface="Georgia"/>
              <a:ea typeface="Georgia"/>
              <a:cs typeface="Georgia"/>
              <a:sym typeface="Georgia"/>
            </a:endParaRPr>
          </a:p>
        </p:txBody>
      </p:sp>
      <p:sp>
        <p:nvSpPr>
          <p:cNvPr id="2" name="TextBox 1">
            <a:extLst>
              <a:ext uri="{FF2B5EF4-FFF2-40B4-BE49-F238E27FC236}">
                <a16:creationId xmlns:a16="http://schemas.microsoft.com/office/drawing/2014/main" id="{31A2DA4D-1249-11DE-C855-06E89ED69F0E}"/>
              </a:ext>
            </a:extLst>
          </p:cNvPr>
          <p:cNvSpPr txBox="1"/>
          <p:nvPr/>
        </p:nvSpPr>
        <p:spPr>
          <a:xfrm>
            <a:off x="914399" y="1796079"/>
            <a:ext cx="7379495" cy="2246769"/>
          </a:xfrm>
          <a:prstGeom prst="rect">
            <a:avLst/>
          </a:prstGeom>
          <a:noFill/>
        </p:spPr>
        <p:txBody>
          <a:bodyPr wrap="square" rtlCol="0">
            <a:spAutoFit/>
          </a:bodyPr>
          <a:lstStyle/>
          <a:p>
            <a:pPr marL="342900" indent="-342900" algn="just">
              <a:buFont typeface="Wingdings" panose="05000000000000000000" pitchFamily="2" charset="2"/>
              <a:buChar char="Ø"/>
            </a:pPr>
            <a:r>
              <a:rPr lang="en-US" dirty="0">
                <a:solidFill>
                  <a:srgbClr val="252525"/>
                </a:solidFill>
                <a:effectLst/>
                <a:latin typeface="Times New Roman" panose="02020603050405020304" pitchFamily="18" charset="0"/>
                <a:cs typeface="Times New Roman" panose="02020603050405020304" pitchFamily="18" charset="0"/>
              </a:rPr>
              <a:t>Nowadays, the increase in harmful gases in the atmosphere is causing damage to human life.</a:t>
            </a:r>
          </a:p>
          <a:p>
            <a:pPr marL="342900" indent="-342900" algn="just">
              <a:buFont typeface="Wingdings" panose="05000000000000000000" pitchFamily="2" charset="2"/>
              <a:buChar char="Ø"/>
            </a:pPr>
            <a:endParaRPr lang="en-US" dirty="0">
              <a:solidFill>
                <a:srgbClr val="252525"/>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dirty="0">
                <a:solidFill>
                  <a:srgbClr val="252525"/>
                </a:solidFill>
                <a:effectLst/>
                <a:latin typeface="Times New Roman" panose="02020603050405020304" pitchFamily="18" charset="0"/>
                <a:cs typeface="Times New Roman" panose="02020603050405020304" pitchFamily="18" charset="0"/>
              </a:rPr>
              <a:t>The primary aim of this project is to monitor air pollution levels in the environment and also track the location of the bus through a mobile application.</a:t>
            </a:r>
          </a:p>
          <a:p>
            <a:pPr marL="342900" indent="-342900" algn="just">
              <a:buFont typeface="Wingdings" panose="05000000000000000000" pitchFamily="2" charset="2"/>
              <a:buChar char="Ø"/>
            </a:pPr>
            <a:endParaRPr lang="en-US" dirty="0">
              <a:solidFill>
                <a:srgbClr val="252525"/>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dirty="0">
                <a:solidFill>
                  <a:srgbClr val="252525"/>
                </a:solidFill>
                <a:effectLst/>
                <a:latin typeface="Times New Roman" panose="02020603050405020304" pitchFamily="18" charset="0"/>
                <a:cs typeface="Times New Roman" panose="02020603050405020304" pitchFamily="18" charset="0"/>
              </a:rPr>
              <a:t>Through an android application, we can track the current status of the bus, monitoring the air pollution levels and updating the status of those to the nearest corresponding departments.</a:t>
            </a:r>
          </a:p>
          <a:p>
            <a:pPr marL="342900" indent="-342900" algn="just">
              <a:buFont typeface="Wingdings" panose="05000000000000000000" pitchFamily="2" charset="2"/>
              <a:buChar char="Ø"/>
            </a:pPr>
            <a:endParaRPr lang="en-US" dirty="0">
              <a:solidFill>
                <a:srgbClr val="252525"/>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dirty="0">
                <a:solidFill>
                  <a:srgbClr val="252525"/>
                </a:solidFill>
                <a:effectLst/>
                <a:latin typeface="Times New Roman" panose="02020603050405020304" pitchFamily="18" charset="0"/>
                <a:cs typeface="Times New Roman" panose="02020603050405020304" pitchFamily="18" charset="0"/>
              </a:rPr>
              <a:t>With this, the end users get an awareness on the pollution levels in their surroundings and also at multiple places.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5" name="Google Shape;76;p15"/>
          <p:cNvSpPr txBox="1"/>
          <p:nvPr/>
        </p:nvSpPr>
        <p:spPr>
          <a:xfrm>
            <a:off x="580798" y="1129169"/>
            <a:ext cx="4946326"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tx1"/>
                </a:solidFill>
                <a:latin typeface="Georgia"/>
                <a:ea typeface="Georgia"/>
                <a:cs typeface="Georgia"/>
                <a:sym typeface="Georgia"/>
              </a:rPr>
              <a:t>Problem Definition</a:t>
            </a:r>
            <a:endParaRPr sz="2500" b="1" dirty="0">
              <a:solidFill>
                <a:schemeClr val="tx1"/>
              </a:solidFill>
              <a:latin typeface="Georgia"/>
              <a:ea typeface="Georgia"/>
              <a:cs typeface="Georgia"/>
              <a:sym typeface="Georgia"/>
            </a:endParaRPr>
          </a:p>
        </p:txBody>
      </p:sp>
      <p:sp>
        <p:nvSpPr>
          <p:cNvPr id="3" name="TextBox 2">
            <a:extLst>
              <a:ext uri="{FF2B5EF4-FFF2-40B4-BE49-F238E27FC236}">
                <a16:creationId xmlns:a16="http://schemas.microsoft.com/office/drawing/2014/main" id="{29C6D175-DA06-0F9C-89F0-62AD90A71317}"/>
              </a:ext>
            </a:extLst>
          </p:cNvPr>
          <p:cNvSpPr txBox="1"/>
          <p:nvPr/>
        </p:nvSpPr>
        <p:spPr>
          <a:xfrm>
            <a:off x="839391" y="1775480"/>
            <a:ext cx="7650956" cy="1669496"/>
          </a:xfrm>
          <a:prstGeom prst="rect">
            <a:avLst/>
          </a:prstGeom>
          <a:noFill/>
        </p:spPr>
        <p:txBody>
          <a:bodyPr wrap="square">
            <a:spAutoFit/>
          </a:bodyPr>
          <a:lstStyle/>
          <a:p>
            <a:pPr>
              <a:lnSpc>
                <a:spcPct val="150000"/>
              </a:lnSpc>
            </a:pPr>
            <a:r>
              <a:rPr lang="en-IN" dirty="0">
                <a:latin typeface="Times New Roman" panose="02020603050405020304" pitchFamily="18" charset="0"/>
                <a:cs typeface="Times New Roman" panose="02020603050405020304" pitchFamily="18" charset="0"/>
              </a:rPr>
              <a:t>The air pollution is one of the major environmental issues that cannot be ignored. Inhaling pollutants for a long time causes damage to human health. The different areas maintain different levels of air quality at different times and it is important for us to monitor what is happening. That way we can identify trouble spots and ensure that we are taking the right steps. Our application will be helpful to students, faculty, travellers, elderly people and pollution control board etc.</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4" name="Google Shape;76;p15"/>
          <p:cNvSpPr txBox="1"/>
          <p:nvPr/>
        </p:nvSpPr>
        <p:spPr>
          <a:xfrm>
            <a:off x="623140" y="981183"/>
            <a:ext cx="4946326"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tx1"/>
                </a:solidFill>
                <a:latin typeface="Georgia"/>
                <a:ea typeface="Georgia"/>
                <a:cs typeface="Georgia"/>
                <a:sym typeface="Georgia"/>
              </a:rPr>
              <a:t>Proposed Method</a:t>
            </a:r>
          </a:p>
        </p:txBody>
      </p:sp>
      <p:pic>
        <p:nvPicPr>
          <p:cNvPr id="3" name="Picture 2">
            <a:extLst>
              <a:ext uri="{FF2B5EF4-FFF2-40B4-BE49-F238E27FC236}">
                <a16:creationId xmlns:a16="http://schemas.microsoft.com/office/drawing/2014/main" id="{96E5CDED-F29D-433D-562E-7A65240BAC24}"/>
              </a:ext>
            </a:extLst>
          </p:cNvPr>
          <p:cNvPicPr>
            <a:picLocks noChangeAspect="1"/>
          </p:cNvPicPr>
          <p:nvPr/>
        </p:nvPicPr>
        <p:blipFill rotWithShape="1">
          <a:blip r:embed="rId3"/>
          <a:srcRect l="598" t="4946" r="-598" b="-550"/>
          <a:stretch/>
        </p:blipFill>
        <p:spPr>
          <a:xfrm>
            <a:off x="1692465" y="1485900"/>
            <a:ext cx="6170549" cy="3421856"/>
          </a:xfrm>
          <a:prstGeom prst="rect">
            <a:avLst/>
          </a:prstGeom>
          <a:ln/>
        </p:spPr>
        <p:style>
          <a:lnRef idx="1">
            <a:schemeClr val="dk1"/>
          </a:lnRef>
          <a:fillRef idx="2">
            <a:schemeClr val="dk1"/>
          </a:fillRef>
          <a:effectRef idx="1">
            <a:schemeClr val="dk1"/>
          </a:effectRef>
          <a:fontRef idx="minor">
            <a:schemeClr val="dk1"/>
          </a:fontRef>
        </p:style>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514AC1-3AA9-9B33-DFC3-436D38389959}"/>
              </a:ext>
            </a:extLst>
          </p:cNvPr>
          <p:cNvPicPr>
            <a:picLocks noChangeAspect="1"/>
          </p:cNvPicPr>
          <p:nvPr/>
        </p:nvPicPr>
        <p:blipFill rotWithShape="1">
          <a:blip r:embed="rId2"/>
          <a:srcRect l="10703" t="7918" r="12813" b="5694"/>
          <a:stretch/>
        </p:blipFill>
        <p:spPr>
          <a:xfrm>
            <a:off x="528638" y="1064418"/>
            <a:ext cx="8051006" cy="3786187"/>
          </a:xfrm>
          <a:prstGeom prst="rect">
            <a:avLst/>
          </a:prstGeom>
        </p:spPr>
      </p:pic>
    </p:spTree>
    <p:extLst>
      <p:ext uri="{BB962C8B-B14F-4D97-AF65-F5344CB8AC3E}">
        <p14:creationId xmlns:p14="http://schemas.microsoft.com/office/powerpoint/2010/main" val="262281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15">
            <a:extLst>
              <a:ext uri="{FF2B5EF4-FFF2-40B4-BE49-F238E27FC236}">
                <a16:creationId xmlns:a16="http://schemas.microsoft.com/office/drawing/2014/main" id="{D550DA9A-9A3C-3402-AECF-AA0030DD9BC2}"/>
              </a:ext>
            </a:extLst>
          </p:cNvPr>
          <p:cNvSpPr txBox="1"/>
          <p:nvPr/>
        </p:nvSpPr>
        <p:spPr>
          <a:xfrm>
            <a:off x="659440" y="938727"/>
            <a:ext cx="4946326"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tx1"/>
                </a:solidFill>
                <a:latin typeface="Georgia"/>
                <a:ea typeface="Georgia"/>
                <a:cs typeface="Georgia"/>
                <a:sym typeface="Georgia"/>
              </a:rPr>
              <a:t>Experimental Results</a:t>
            </a:r>
          </a:p>
        </p:txBody>
      </p:sp>
      <p:pic>
        <p:nvPicPr>
          <p:cNvPr id="6" name="Picture 5">
            <a:extLst>
              <a:ext uri="{FF2B5EF4-FFF2-40B4-BE49-F238E27FC236}">
                <a16:creationId xmlns:a16="http://schemas.microsoft.com/office/drawing/2014/main" id="{71832233-A561-C697-7FB4-AD5F2C7ADE16}"/>
              </a:ext>
            </a:extLst>
          </p:cNvPr>
          <p:cNvPicPr>
            <a:picLocks noChangeAspect="1"/>
          </p:cNvPicPr>
          <p:nvPr/>
        </p:nvPicPr>
        <p:blipFill rotWithShape="1">
          <a:blip r:embed="rId2"/>
          <a:srcRect l="11719" t="7222" r="13750" b="6111"/>
          <a:stretch/>
        </p:blipFill>
        <p:spPr>
          <a:xfrm>
            <a:off x="1357313" y="1408071"/>
            <a:ext cx="6900863" cy="3521117"/>
          </a:xfrm>
          <a:prstGeom prst="rect">
            <a:avLst/>
          </a:prstGeom>
        </p:spPr>
      </p:pic>
    </p:spTree>
    <p:extLst>
      <p:ext uri="{BB962C8B-B14F-4D97-AF65-F5344CB8AC3E}">
        <p14:creationId xmlns:p14="http://schemas.microsoft.com/office/powerpoint/2010/main" val="147083979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501</TotalTime>
  <Words>1028</Words>
  <Application>Microsoft Office PowerPoint</Application>
  <PresentationFormat>On-screen Show (16:9)</PresentationFormat>
  <Paragraphs>57</Paragraphs>
  <Slides>15</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Times New Roman</vt:lpstr>
      <vt:lpstr>Montserrat</vt:lpstr>
      <vt:lpstr>Arial</vt:lpstr>
      <vt:lpstr>Georgia</vt:lpstr>
      <vt:lpstr>Wingdings</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Ramana reddy</cp:lastModifiedBy>
  <cp:revision>17</cp:revision>
  <dcterms:modified xsi:type="dcterms:W3CDTF">2023-03-29T03:04:47Z</dcterms:modified>
</cp:coreProperties>
</file>